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588"/>
    <p:restoredTop sz="94649"/>
  </p:normalViewPr>
  <p:slideViewPr>
    <p:cSldViewPr snapToGrid="0">
      <p:cViewPr varScale="1">
        <p:scale>
          <a:sx n="56" d="100"/>
          <a:sy n="56" d="100"/>
        </p:scale>
        <p:origin x="208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FF629-A336-7437-2372-0663BC3AD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63224D-4DD9-E1BB-7AAB-AACE2D101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552EE-8005-C323-F832-22D17FB2C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A2AB-93C6-EB4F-8D08-0E5C4FEE7EFB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CF840-8432-8120-735C-ED33ABF7E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24424-0736-181A-34DE-FBDBDA297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4A58-14F9-2242-A68F-FBB0BE6E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85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7D911-05C2-879F-9305-697200500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C6DEE-55F3-ED1F-875F-C4138D6D7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42041-69D6-4C1D-160F-D599449FE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A2AB-93C6-EB4F-8D08-0E5C4FEE7EFB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F72C8-C803-8C46-F2E2-201206CA7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B38B5-4992-CCF5-193E-865FE0A78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4A58-14F9-2242-A68F-FBB0BE6E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8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81657F-3742-E8BD-A00F-736EF6324E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91C47C-E431-3DEF-7748-7FE2B8AE5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579EB-D5AD-DC22-A4ED-F29F9954D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A2AB-93C6-EB4F-8D08-0E5C4FEE7EFB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64B30-E345-5962-5230-CE2AEC52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5318E-2E2D-47CB-D6BB-33215CBB0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4A58-14F9-2242-A68F-FBB0BE6E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3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CEC04-B71B-E6D5-8339-EC6E12D21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9ED9B-DFF5-A9B7-4DD3-2E6719FE6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68CAB-F2E6-D176-2ED3-25477A5FB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A2AB-93C6-EB4F-8D08-0E5C4FEE7EFB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3D40B-E3A7-AAF3-545B-8C7370FE1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01349-BBC2-9967-B868-B4D981EC2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4A58-14F9-2242-A68F-FBB0BE6E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04B81-CACC-F34C-CEE0-E33594D60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D27F-8788-9D54-9E88-356D085E2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480E2-3340-A912-A0B5-8ECD02CA7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A2AB-93C6-EB4F-8D08-0E5C4FEE7EFB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2D541-EC66-5EB5-E0EA-D3A1E7453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1178D-638A-EC21-E577-628287828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4A58-14F9-2242-A68F-FBB0BE6E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4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D579C-9B78-6AFA-312E-972DE25BF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E836E-60EE-21A0-1919-B7D65B4A79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F0F429-D66B-8337-9B37-883944E74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33F6C5-0D4D-0AB6-ADF7-6A5DBCDA5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A2AB-93C6-EB4F-8D08-0E5C4FEE7EFB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121730-4ED7-F85A-BFC0-31D598D01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302291-E7BB-3B20-187D-6A506369D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4A58-14F9-2242-A68F-FBB0BE6E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50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5E857-FBEC-87F8-C506-7EA097B33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E22EB-F4A3-8F2C-AC48-1D9584796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A60BA7-CA7A-C9E6-6D1C-A6C92318D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FBE926-D1FE-B4B7-6349-8F2C2383F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8A953E-7E09-A18F-D4C3-5678027F26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360C21-E5EF-46B8-4178-D42FA99E2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A2AB-93C6-EB4F-8D08-0E5C4FEE7EFB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A83898-2EB7-B2CD-AF3F-373D2C402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9D0DFC-14EB-FDB9-5208-58031E0F6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4A58-14F9-2242-A68F-FBB0BE6E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68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EFB04-DEFE-8102-45F1-972B8ECEB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2BB13F-9D31-42A3-C488-06B211E2B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A2AB-93C6-EB4F-8D08-0E5C4FEE7EFB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83790-1760-B0C0-76C8-630940660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5E5C3-EE7F-5F96-5BD2-F1A2CCDE4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4A58-14F9-2242-A68F-FBB0BE6E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54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4EFA4B-B80A-7DA5-3B3D-5A7A26B24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A2AB-93C6-EB4F-8D08-0E5C4FEE7EFB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22B56B-4B33-D7E1-79B3-C20B70900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31586-70C5-D539-6F96-192B9ECE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4A58-14F9-2242-A68F-FBB0BE6E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D76E0-792A-0FC1-7092-5A7E8F792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E1D15-08A1-C633-106A-9E6FDAE08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E198DB-1475-3A6D-DAD0-196F2E96F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40D0B-99CA-81D0-44A0-B83A34D34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A2AB-93C6-EB4F-8D08-0E5C4FEE7EFB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76B363-E737-6F1E-5A71-0419552E0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B5F494-A5F2-3ADE-DE19-1A77F9388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4A58-14F9-2242-A68F-FBB0BE6E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85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49C63-5A00-0E16-70B3-4D87B2D85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8C3DFE-391B-73BD-B822-C1689F7B09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F6C54-1AA5-18AA-1B86-787BC18E0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B9D1D-CFD5-2E3A-AD6F-C303500C2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A2AB-93C6-EB4F-8D08-0E5C4FEE7EFB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4887B5-FB1D-A122-D77D-28596D54C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68290-5BBB-BE02-DBC5-1D3A7B36F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4A58-14F9-2242-A68F-FBB0BE6E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76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1BAFF-9E2A-F747-4273-2F1124D24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9074F-4E68-0FDF-F6D6-6E27E7D62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9DDDA-B3AC-677B-AE68-D6FD2E40B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7DA2AB-93C6-EB4F-8D08-0E5C4FEE7EFB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2B075-3FD0-C4B3-8858-7E5AEAB35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2BB56-967E-1FFB-331E-67CB1078C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A64A58-14F9-2242-A68F-FBB0BE6E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3623F37-A8C4-480F-BCB1-CF9E49F0C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EA3E6C2-0820-41EE-816A-5D9A9CB33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32712" cy="6857997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931694-08D7-7925-7BA7-586BAEE07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1" y="1170431"/>
            <a:ext cx="4875904" cy="51389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200" kern="1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Digital Mapping of the Historical Landscape of Baltic Germans Using Named-Entity Recognition (NER) and geographical mapping</a:t>
            </a:r>
            <a:br>
              <a:rPr lang="en-US" sz="4200" kern="1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4200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CF87F1-3B54-482D-A798-9F4A99449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FDA48A73-8EE8-7A28-1F59-9E4C3B019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5441" y="1170432"/>
            <a:ext cx="5002187" cy="51389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effectLst/>
              </a:rPr>
              <a:t>Project by Anna Baryshnikova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effectLst/>
              </a:rPr>
              <a:t>Master of Arts 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effectLst/>
              </a:rPr>
              <a:t>University Erlangen-Nuremberg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effectLst/>
              </a:rPr>
              <a:t>Date: 15.10.2024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>
              <a:solidFill>
                <a:schemeClr val="tx2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3994C9B-C550-4E20-89C5-83F12CB5A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6AE491-4898-437E-9E32-86A2F1920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7F55C76-861C-49BA-925A-099CA01184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494BE9A-C1C3-41FE-B2E9-6DBE5EBA2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4970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1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9DB94-3F00-7570-E05C-7EF3E5DD3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en-US" sz="2800">
                <a:effectLst/>
                <a:latin typeface="Helvetica" pitchFamily="2" charset="0"/>
              </a:rPr>
              <a:t>Sample Output from NER</a:t>
            </a:r>
            <a:br>
              <a:rPr lang="en-US" sz="2800">
                <a:effectLst/>
                <a:latin typeface="Helvetica" pitchFamily="2" charset="0"/>
              </a:rPr>
            </a:b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D3E52-E16A-660D-6028-CD32F1B50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>
                <a:effectLst/>
                <a:latin typeface="Arial" panose="020B0604020202020204" pitchFamily="34" charset="0"/>
              </a:rPr>
              <a:t>Example: Locations extracted from a Baltische Briefe article.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>
                <a:effectLst/>
                <a:latin typeface="Helvetica" pitchFamily="2" charset="0"/>
              </a:rPr>
              <a:t>Demonstrates successful extraction of geopolitical entities like Riga and Lüneburg.</a:t>
            </a:r>
          </a:p>
          <a:p>
            <a:endParaRPr lang="en-US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12DE7E-D450-EE6B-222E-9923C715A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41" y="2338414"/>
            <a:ext cx="7513166" cy="270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40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3623F37-A8C4-480F-BCB1-CF9E49F0C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A3E6C2-0820-41EE-816A-5D9A9CB33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32712" cy="6857997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10456F-B584-60D9-7445-B0FAFD6A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1" y="1170431"/>
            <a:ext cx="4875904" cy="5138923"/>
          </a:xfrm>
        </p:spPr>
        <p:txBody>
          <a:bodyPr anchor="ctr">
            <a:normAutofit/>
          </a:bodyPr>
          <a:lstStyle/>
          <a:p>
            <a:r>
              <a:rPr lang="en-US" sz="5400">
                <a:solidFill>
                  <a:schemeClr val="tx2"/>
                </a:solidFill>
                <a:effectLst/>
                <a:latin typeface="Helvetica" pitchFamily="2" charset="0"/>
              </a:rPr>
              <a:t>Challenges with Historical Place Names</a:t>
            </a:r>
            <a:br>
              <a:rPr lang="en-US" sz="5400">
                <a:solidFill>
                  <a:schemeClr val="tx2"/>
                </a:solidFill>
                <a:effectLst/>
                <a:latin typeface="Helvetica" pitchFamily="2" charset="0"/>
              </a:rPr>
            </a:br>
            <a:endParaRPr lang="en-US" sz="5400">
              <a:solidFill>
                <a:schemeClr val="tx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CF87F1-3B54-482D-A798-9F4A99449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A6191-6B65-6C06-C4C5-06463CB11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5441" y="1170432"/>
            <a:ext cx="5002187" cy="5138920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Some historical place names differ from modern equivalents (Ritterstraße - Rüütli, Dorpat/Jurjew/Tartu)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effectLst/>
                <a:latin typeface="Helvetica" pitchFamily="2" charset="0"/>
              </a:rPr>
              <a:t>Standardization of names using historical gazetteers and modern maps.</a:t>
            </a:r>
          </a:p>
          <a:p>
            <a:endParaRPr lang="en-US" sz="1800">
              <a:solidFill>
                <a:schemeClr val="tx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994C9B-C550-4E20-89C5-83F12CB5A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6AE491-4898-437E-9E32-86A2F1920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7F55C76-861C-49BA-925A-099CA01184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494BE9A-C1C3-41FE-B2E9-6DBE5EBA2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1091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D111E3-6ECD-40DE-38AE-78E984C63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n-US" sz="4100">
                <a:effectLst/>
                <a:latin typeface="Helvetica" pitchFamily="2" charset="0"/>
              </a:rPr>
              <a:t>Geocoding Locations</a:t>
            </a:r>
            <a:br>
              <a:rPr lang="en-US" sz="4100">
                <a:effectLst/>
                <a:latin typeface="Helvetica" pitchFamily="2" charset="0"/>
              </a:rPr>
            </a:br>
            <a:endParaRPr lang="en-US" sz="4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EE0A0-EC24-0D01-178D-8057782F8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>
                <a:effectLst/>
                <a:latin typeface="Arial" panose="020B0604020202020204" pitchFamily="34" charset="0"/>
              </a:rPr>
              <a:t>Process of converting place names into geographic coordinates (latitude, longitude).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>
                <a:effectLst/>
                <a:latin typeface="Helvetica" pitchFamily="2" charset="0"/>
              </a:rPr>
              <a:t>Geocoding was performed by accessing coordinates via Wikidata.</a:t>
            </a:r>
          </a:p>
          <a:p>
            <a:endParaRPr lang="en-US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1D619C-5E32-FEC8-D4B9-7960821C5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928" y="2315629"/>
            <a:ext cx="5983606" cy="305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16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F2F7B-CFC2-C1D2-0E67-11BFA15CC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n-US" sz="4100">
                <a:effectLst/>
                <a:latin typeface="Helvetica" pitchFamily="2" charset="0"/>
              </a:rPr>
              <a:t>Geocoding Locations</a:t>
            </a:r>
            <a:br>
              <a:rPr lang="en-US" sz="4100">
                <a:effectLst/>
                <a:latin typeface="Helvetica" pitchFamily="2" charset="0"/>
              </a:rPr>
            </a:br>
            <a:endParaRPr lang="en-US" sz="4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8035E-3CFE-39E4-FC6E-261F05C61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>
                <a:effectLst/>
                <a:latin typeface="Arial" panose="020B0604020202020204" pitchFamily="34" charset="0"/>
              </a:rPr>
              <a:t>Process of converting place names into geographic coordinates (latitude, longitude).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>
                <a:effectLst/>
                <a:latin typeface="Helvetica" pitchFamily="2" charset="0"/>
              </a:rPr>
              <a:t>Geocoding was performed by accessing coordinates via Wikidata.</a:t>
            </a:r>
          </a:p>
          <a:p>
            <a:endParaRPr lang="en-US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0EEED5-16E3-CB31-E151-859F0EC49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194" y="1742039"/>
            <a:ext cx="5983605" cy="399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39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3623F37-A8C4-480F-BCB1-CF9E49F0C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A3E6C2-0820-41EE-816A-5D9A9CB33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32712" cy="6857997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7E7529-F31D-E425-B1E3-9EFEAC6DE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1" y="1170431"/>
            <a:ext cx="4875904" cy="5138923"/>
          </a:xfrm>
        </p:spPr>
        <p:txBody>
          <a:bodyPr anchor="ctr">
            <a:normAutofit/>
          </a:bodyPr>
          <a:lstStyle/>
          <a:p>
            <a:r>
              <a:rPr lang="en-US" sz="5400">
                <a:solidFill>
                  <a:schemeClr val="tx2"/>
                </a:solidFill>
                <a:effectLst/>
                <a:latin typeface="Helvetica" pitchFamily="2" charset="0"/>
              </a:rPr>
              <a:t>Setting up the Map</a:t>
            </a:r>
            <a:br>
              <a:rPr lang="en-US" sz="5400">
                <a:solidFill>
                  <a:schemeClr val="tx2"/>
                </a:solidFill>
                <a:effectLst/>
                <a:latin typeface="Helvetica" pitchFamily="2" charset="0"/>
              </a:rPr>
            </a:br>
            <a:endParaRPr lang="en-US" sz="5400">
              <a:solidFill>
                <a:schemeClr val="tx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CF87F1-3B54-482D-A798-9F4A99449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1CAD4-7899-F1BA-496E-B797A6504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5441" y="1170432"/>
            <a:ext cx="5002187" cy="5138920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Create map layers for different sets of locations.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effectLst/>
                <a:latin typeface="Helvetica" pitchFamily="2" charset="0"/>
              </a:rPr>
              <a:t>Use base maps (e.g., OpenStreetMap, historical maps).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effectLst/>
                <a:latin typeface="Helvetica" pitchFamily="2" charset="0"/>
              </a:rPr>
              <a:t>Customize markers for different types of locations.</a:t>
            </a:r>
          </a:p>
          <a:p>
            <a:endParaRPr lang="en-US" sz="1800">
              <a:solidFill>
                <a:schemeClr val="tx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994C9B-C550-4E20-89C5-83F12CB5A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6AE491-4898-437E-9E32-86A2F1920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7F55C76-861C-49BA-925A-099CA01184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494BE9A-C1C3-41FE-B2E9-6DBE5EBA2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7870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3623F37-A8C4-480F-BCB1-CF9E49F0C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A3E6C2-0820-41EE-816A-5D9A9CB33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32712" cy="6857997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46EA3-1046-08D8-DF0B-8CC82790D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1" y="1170431"/>
            <a:ext cx="4875904" cy="5138923"/>
          </a:xfrm>
        </p:spPr>
        <p:txBody>
          <a:bodyPr anchor="ctr">
            <a:normAutofit/>
          </a:bodyPr>
          <a:lstStyle/>
          <a:p>
            <a:r>
              <a:rPr lang="en-US" sz="5400">
                <a:solidFill>
                  <a:schemeClr val="tx2"/>
                </a:solidFill>
                <a:effectLst/>
                <a:latin typeface="Helvetica" pitchFamily="2" charset="0"/>
              </a:rPr>
              <a:t>Conclusion and Future Work</a:t>
            </a:r>
            <a:br>
              <a:rPr lang="en-US" sz="5400">
                <a:solidFill>
                  <a:schemeClr val="tx2"/>
                </a:solidFill>
                <a:effectLst/>
                <a:latin typeface="Helvetica" pitchFamily="2" charset="0"/>
              </a:rPr>
            </a:br>
            <a:endParaRPr lang="en-US" sz="5400">
              <a:solidFill>
                <a:schemeClr val="tx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CF87F1-3B54-482D-A798-9F4A99449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40886-F6AC-BE8D-2C4B-005B655EF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5441" y="1170432"/>
            <a:ext cx="5002187" cy="5138920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effectLst/>
                <a:latin typeface="Helvetica" pitchFamily="2" charset="0"/>
              </a:rPr>
              <a:t>Successfully applied digital tools like OCR, NER, and geographical mapping to analyze “Baltische Briefe”.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effectLst/>
                <a:latin typeface="Helvetica" pitchFamily="2" charset="0"/>
              </a:rPr>
              <a:t>Visualized significant historical locations of Baltic Germans.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effectLst/>
                <a:latin typeface="Helvetica" pitchFamily="2" charset="0"/>
              </a:rPr>
              <a:t>Gained insights into cultural identity through geographical analysis.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effectLst/>
                <a:latin typeface="Helvetica" pitchFamily="2" charset="0"/>
              </a:rPr>
              <a:t>Extend analysis to other historical documents or time periods.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effectLst/>
                <a:latin typeface="Helvetica" pitchFamily="2" charset="0"/>
              </a:rPr>
              <a:t>Expand the geographical scope and add layers like demographic or economic data.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effectLst/>
                <a:latin typeface="Helvetica" pitchFamily="2" charset="0"/>
              </a:rPr>
              <a:t>Further enhance the digital map with additional datasets.</a:t>
            </a:r>
          </a:p>
          <a:p>
            <a:endParaRPr lang="en-US" sz="1800">
              <a:solidFill>
                <a:schemeClr val="tx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994C9B-C550-4E20-89C5-83F12CB5A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6AE491-4898-437E-9E32-86A2F1920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7F55C76-861C-49BA-925A-099CA01184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494BE9A-C1C3-41FE-B2E9-6DBE5EBA2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0642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E70BD5D-17E6-4887-A29F-C82092681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381AC9-41D0-4F64-874D-F7C128E77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5D8E8C-8343-22DE-859A-C04E2E632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68" y="1275388"/>
            <a:ext cx="5200758" cy="47421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Thank you for your attention!</a:t>
            </a:r>
            <a:br>
              <a:rPr lang="en-US" sz="5400" kern="1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5400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1ACF57B-159D-40AE-9C57-EACD051BF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9AE11E-3B1F-4D93-938C-76CBDCDA9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E6FABAA-8D3A-4BCB-BBCE-A466E774C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7FC2EAA-6F28-4A86-B46F-7807EE370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011AC17-0BC9-42B5-BDF7-2ECE8C6FEA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319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3623F37-A8C4-480F-BCB1-CF9E49F0C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A3E6C2-0820-41EE-816A-5D9A9CB33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32712" cy="6857997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6196D7-66E3-ACF6-2060-DEC189876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1" y="1170431"/>
            <a:ext cx="4875904" cy="5138923"/>
          </a:xfrm>
        </p:spPr>
        <p:txBody>
          <a:bodyPr anchor="ctr">
            <a:normAutofit/>
          </a:bodyPr>
          <a:lstStyle/>
          <a:p>
            <a:r>
              <a:rPr lang="en-US" sz="5400">
                <a:solidFill>
                  <a:schemeClr val="tx2"/>
                </a:solidFill>
                <a:effectLst/>
                <a:latin typeface="Helvetica" pitchFamily="2" charset="0"/>
              </a:rPr>
              <a:t>Overview of the Project</a:t>
            </a:r>
            <a:br>
              <a:rPr lang="en-US" sz="5400">
                <a:solidFill>
                  <a:schemeClr val="tx2"/>
                </a:solidFill>
                <a:effectLst/>
                <a:latin typeface="Helvetica" pitchFamily="2" charset="0"/>
              </a:rPr>
            </a:br>
            <a:endParaRPr lang="en-US" sz="5400">
              <a:solidFill>
                <a:schemeClr val="tx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CF87F1-3B54-482D-A798-9F4A99449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10597-CACD-D138-F2D6-D59CBDD08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5441" y="1170432"/>
            <a:ext cx="5002187" cy="5138920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Examining the historical landscape of the Baltic Germans using digital tools.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effectLst/>
                <a:latin typeface="Helvetica" pitchFamily="2" charset="0"/>
              </a:rPr>
              <a:t>Two key components: Textual Analysis with NER and Geographical Mapping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effectLst/>
                <a:latin typeface="Helvetica" pitchFamily="2" charset="0"/>
              </a:rPr>
              <a:t>Objective: Creating a digital map highlighting significant locations from the “Baltische Briefe”newspaper.</a:t>
            </a:r>
          </a:p>
          <a:p>
            <a:endParaRPr lang="en-US" sz="1800">
              <a:solidFill>
                <a:schemeClr val="tx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994C9B-C550-4E20-89C5-83F12CB5A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6AE491-4898-437E-9E32-86A2F1920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7F55C76-861C-49BA-925A-099CA01184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494BE9A-C1C3-41FE-B2E9-6DBE5EBA2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421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3623F37-A8C4-480F-BCB1-CF9E49F0C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A3E6C2-0820-41EE-816A-5D9A9CB33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32712" cy="6857997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EEC9BA-3DA7-63B3-839A-1162D5225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1" y="1170431"/>
            <a:ext cx="4875904" cy="5138923"/>
          </a:xfrm>
        </p:spPr>
        <p:txBody>
          <a:bodyPr anchor="ctr">
            <a:normAutofit/>
          </a:bodyPr>
          <a:lstStyle/>
          <a:p>
            <a:r>
              <a:rPr lang="en-US" sz="5400">
                <a:solidFill>
                  <a:schemeClr val="tx2"/>
                </a:solidFill>
                <a:effectLst/>
                <a:latin typeface="Helvetica" pitchFamily="2" charset="0"/>
              </a:rPr>
              <a:t>The Baltic Germans and the “Baltische Briefe”</a:t>
            </a:r>
            <a:br>
              <a:rPr lang="en-US" sz="5400">
                <a:solidFill>
                  <a:schemeClr val="tx2"/>
                </a:solidFill>
                <a:effectLst/>
                <a:latin typeface="Helvetica" pitchFamily="2" charset="0"/>
              </a:rPr>
            </a:br>
            <a:endParaRPr lang="en-US" sz="5400">
              <a:solidFill>
                <a:schemeClr val="tx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CF87F1-3B54-482D-A798-9F4A99449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41BD2-0655-8E5A-73B9-5E6D2EE6B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5441" y="1170432"/>
            <a:ext cx="5002187" cy="5138920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The Baltic Germans were a German-speaking ethnic group in the Baltic region.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effectLst/>
                <a:latin typeface="Helvetica" pitchFamily="2" charset="0"/>
              </a:rPr>
              <a:t>The “Baltische Briefe” was a significant newspaper documenting their history and culture.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effectLst/>
                <a:latin typeface="Helvetica" pitchFamily="2" charset="0"/>
              </a:rPr>
              <a:t>Focus on examining the locations and patterns mentioned in the newspaper.</a:t>
            </a:r>
          </a:p>
          <a:p>
            <a:endParaRPr lang="en-US" sz="1800">
              <a:solidFill>
                <a:schemeClr val="tx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994C9B-C550-4E20-89C5-83F12CB5A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6AE491-4898-437E-9E32-86A2F1920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7F55C76-861C-49BA-925A-099CA01184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494BE9A-C1C3-41FE-B2E9-6DBE5EBA2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1008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3623F37-A8C4-480F-BCB1-CF9E49F0C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A3E6C2-0820-41EE-816A-5D9A9CB33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32712" cy="6857997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2FFAA2-2A53-0574-0CE7-879E1B52F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1" y="1170431"/>
            <a:ext cx="4875904" cy="5138923"/>
          </a:xfrm>
        </p:spPr>
        <p:txBody>
          <a:bodyPr anchor="ctr">
            <a:normAutofit/>
          </a:bodyPr>
          <a:lstStyle/>
          <a:p>
            <a:r>
              <a:rPr lang="en-US" sz="5400">
                <a:solidFill>
                  <a:schemeClr val="tx2"/>
                </a:solidFill>
                <a:effectLst/>
                <a:latin typeface="Helvetica" pitchFamily="2" charset="0"/>
              </a:rPr>
              <a:t>Key Research Questions</a:t>
            </a:r>
            <a:br>
              <a:rPr lang="en-US" sz="5400">
                <a:solidFill>
                  <a:schemeClr val="tx2"/>
                </a:solidFill>
                <a:effectLst/>
                <a:latin typeface="Helvetica" pitchFamily="2" charset="0"/>
              </a:rPr>
            </a:br>
            <a:endParaRPr lang="en-US" sz="5400">
              <a:solidFill>
                <a:schemeClr val="tx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CF87F1-3B54-482D-A798-9F4A99449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9634A-EC42-4CB3-FA78-4A7486375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5441" y="1170432"/>
            <a:ext cx="5002187" cy="5138920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How can automated geographic analysis be applied to historical texts like the “Baltische Briefe”?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effectLst/>
                <a:latin typeface="Helvetica" pitchFamily="2" charset="0"/>
              </a:rPr>
              <a:t>What specific places are covered in the newspaper, and what is their significance?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effectLst/>
                <a:latin typeface="Helvetica" pitchFamily="2" charset="0"/>
              </a:rPr>
              <a:t>How does this geographical information relate to the Baltic Germans' cultural and historical identity?</a:t>
            </a:r>
          </a:p>
          <a:p>
            <a:endParaRPr lang="en-US" sz="1800">
              <a:solidFill>
                <a:schemeClr val="tx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994C9B-C550-4E20-89C5-83F12CB5A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6AE491-4898-437E-9E32-86A2F1920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7F55C76-861C-49BA-925A-099CA01184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494BE9A-C1C3-41FE-B2E9-6DBE5EBA2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4168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3623F37-A8C4-480F-BCB1-CF9E49F0C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A3E6C2-0820-41EE-816A-5D9A9CB33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32712" cy="6857997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2E135E-0B89-9786-1E7B-8F4E43F42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1" y="1170431"/>
            <a:ext cx="4875904" cy="5138923"/>
          </a:xfrm>
        </p:spPr>
        <p:txBody>
          <a:bodyPr anchor="ctr">
            <a:normAutofit/>
          </a:bodyPr>
          <a:lstStyle/>
          <a:p>
            <a:r>
              <a:rPr lang="en-US" sz="5400">
                <a:solidFill>
                  <a:schemeClr val="tx2"/>
                </a:solidFill>
                <a:effectLst/>
                <a:latin typeface="Helvetica" pitchFamily="2" charset="0"/>
              </a:rPr>
              <a:t>Data Collection: “Baltische Briefe”</a:t>
            </a:r>
            <a:br>
              <a:rPr lang="en-US" sz="5400">
                <a:solidFill>
                  <a:schemeClr val="tx2"/>
                </a:solidFill>
                <a:effectLst/>
                <a:latin typeface="Helvetica" pitchFamily="2" charset="0"/>
              </a:rPr>
            </a:br>
            <a:endParaRPr lang="en-US" sz="5400">
              <a:solidFill>
                <a:schemeClr val="tx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CF87F1-3B54-482D-A798-9F4A99449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98FCF-ACD6-04BF-D57F-A7ED00CCA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5441" y="1170432"/>
            <a:ext cx="5002187" cy="5138920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Key editions of “Baltische Briefe”: 1949, 1950,  1988, 1991, 2004.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effectLst/>
                <a:latin typeface="Helvetica" pitchFamily="2" charset="0"/>
              </a:rPr>
              <a:t>Access to editions at the Bavarian State Library in Munich and at the Berlin State Library.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effectLst/>
                <a:latin typeface="Helvetica" pitchFamily="2" charset="0"/>
              </a:rPr>
              <a:t>These key years mark significant cultural and historical events for the Baltic Germans.</a:t>
            </a:r>
          </a:p>
          <a:p>
            <a:endParaRPr lang="en-US" sz="1800">
              <a:solidFill>
                <a:schemeClr val="tx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994C9B-C550-4E20-89C5-83F12CB5A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6AE491-4898-437E-9E32-86A2F1920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7F55C76-861C-49BA-925A-099CA01184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494BE9A-C1C3-41FE-B2E9-6DBE5EBA2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4970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3623F37-A8C4-480F-BCB1-CF9E49F0C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A3E6C2-0820-41EE-816A-5D9A9CB33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32712" cy="6857997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077B1E-F703-0438-5693-13477B170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1" y="1170431"/>
            <a:ext cx="4875904" cy="5138923"/>
          </a:xfrm>
        </p:spPr>
        <p:txBody>
          <a:bodyPr anchor="ctr">
            <a:normAutofit/>
          </a:bodyPr>
          <a:lstStyle/>
          <a:p>
            <a:r>
              <a:rPr lang="en-US" sz="5400">
                <a:solidFill>
                  <a:schemeClr val="tx2"/>
                </a:solidFill>
                <a:effectLst/>
                <a:latin typeface="Helvetica" pitchFamily="2" charset="0"/>
              </a:rPr>
              <a:t>Methodology Overview</a:t>
            </a:r>
            <a:br>
              <a:rPr lang="en-US" sz="5400">
                <a:solidFill>
                  <a:schemeClr val="tx2"/>
                </a:solidFill>
                <a:effectLst/>
                <a:latin typeface="Helvetica" pitchFamily="2" charset="0"/>
              </a:rPr>
            </a:br>
            <a:endParaRPr lang="en-US" sz="5400">
              <a:solidFill>
                <a:schemeClr val="tx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CF87F1-3B54-482D-A798-9F4A99449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1905C-9F05-4863-17B5-8A1F8C123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5441" y="1170432"/>
            <a:ext cx="5002187" cy="5138920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OCR (ABBYY FineReader): Used to digitize the “Baltische Briefe”for analysis.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effectLst/>
                <a:latin typeface="Helvetica" pitchFamily="2" charset="0"/>
              </a:rPr>
              <a:t>NameTag3: Applied for NER to identify people, locations, and events.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effectLst/>
                <a:latin typeface="Helvetica" pitchFamily="2" charset="0"/>
              </a:rPr>
              <a:t>SpaCy library: Entity disambiguation and linking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effectLst/>
                <a:latin typeface="Helvetica" pitchFamily="2" charset="0"/>
              </a:rPr>
              <a:t>Annotated corpus: Developed using the UDPipe pipeline for tokenization, tagging, lemmatization, and parsing.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effectLst/>
                <a:latin typeface="Helvetica" pitchFamily="2" charset="0"/>
              </a:rPr>
              <a:t>Geographical entities: Extracted and integrated into a spatial framework.</a:t>
            </a:r>
          </a:p>
          <a:p>
            <a:endParaRPr lang="en-US" sz="1800">
              <a:solidFill>
                <a:schemeClr val="tx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994C9B-C550-4E20-89C5-83F12CB5A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6AE491-4898-437E-9E32-86A2F1920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7F55C76-861C-49BA-925A-099CA01184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494BE9A-C1C3-41FE-B2E9-6DBE5EBA2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7498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17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4E73AD-ABD3-B7AA-11B0-C0292C616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n-US" sz="4100">
                <a:effectLst/>
                <a:latin typeface="Helvetica" pitchFamily="2" charset="0"/>
              </a:rPr>
              <a:t>Preprocessing the Text Data</a:t>
            </a:r>
            <a:br>
              <a:rPr lang="en-US" sz="4100">
                <a:effectLst/>
                <a:latin typeface="Helvetica" pitchFamily="2" charset="0"/>
              </a:rPr>
            </a:br>
            <a:endParaRPr lang="en-US" sz="4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6D896-5753-950E-DFBF-C0F5CA6CC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</a:rPr>
              <a:t>Cleaned text by removing irrelevant elements (headers, footers, etc.).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Helvetica" pitchFamily="2" charset="0"/>
              </a:rPr>
              <a:t>Word files were processed to XML files.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9BC5FE-35CE-3134-FF45-04F9ACD79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095" y="1286670"/>
            <a:ext cx="4747547" cy="428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69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3623F37-A8C4-480F-BCB1-CF9E49F0C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A3E6C2-0820-41EE-816A-5D9A9CB33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32712" cy="6857997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DDC93-2C15-9848-C426-88DEAC988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1" y="1170431"/>
            <a:ext cx="4875904" cy="5138923"/>
          </a:xfrm>
        </p:spPr>
        <p:txBody>
          <a:bodyPr anchor="ctr">
            <a:normAutofit/>
          </a:bodyPr>
          <a:lstStyle/>
          <a:p>
            <a:r>
              <a:rPr lang="en-US" sz="5400">
                <a:solidFill>
                  <a:schemeClr val="tx2"/>
                </a:solidFill>
                <a:effectLst/>
                <a:latin typeface="Helvetica" pitchFamily="2" charset="0"/>
              </a:rPr>
              <a:t>Named-Entity Recognition Tools: NameTag3 and SpaCy</a:t>
            </a:r>
            <a:br>
              <a:rPr lang="en-US" sz="5400">
                <a:solidFill>
                  <a:schemeClr val="tx2"/>
                </a:solidFill>
                <a:effectLst/>
                <a:latin typeface="Helvetica" pitchFamily="2" charset="0"/>
              </a:rPr>
            </a:br>
            <a:endParaRPr lang="en-US" sz="5400">
              <a:solidFill>
                <a:schemeClr val="tx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CF87F1-3B54-482D-A798-9F4A99449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AF479-7384-256D-624A-71DE87325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5441" y="1170432"/>
            <a:ext cx="5002187" cy="5138920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NameTag3 is used for recognizing named entities like locations.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effectLst/>
                <a:latin typeface="Helvetica" pitchFamily="2" charset="0"/>
              </a:rPr>
              <a:t>Entity disambiguation and linking: Done via Wikidata and SpaCy with Entity-Fishing to resolve geographical ambiguities.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effectLst/>
                <a:latin typeface="Helvetica" pitchFamily="2" charset="0"/>
              </a:rPr>
              <a:t>Pre-trained models for German are used for extracting place names.</a:t>
            </a:r>
          </a:p>
          <a:p>
            <a:endParaRPr lang="en-US" sz="1800">
              <a:solidFill>
                <a:schemeClr val="tx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994C9B-C550-4E20-89C5-83F12CB5A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6AE491-4898-437E-9E32-86A2F1920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7F55C76-861C-49BA-925A-099CA01184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494BE9A-C1C3-41FE-B2E9-6DBE5EBA2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8815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3623F37-A8C4-480F-BCB1-CF9E49F0C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A3E6C2-0820-41EE-816A-5D9A9CB33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32712" cy="6857997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7AB142-7FFB-78EC-8BEE-A8109D795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1" y="1170431"/>
            <a:ext cx="4875904" cy="5138923"/>
          </a:xfrm>
        </p:spPr>
        <p:txBody>
          <a:bodyPr anchor="ctr">
            <a:normAutofit/>
          </a:bodyPr>
          <a:lstStyle/>
          <a:p>
            <a:r>
              <a:rPr lang="en-US" sz="5400">
                <a:solidFill>
                  <a:schemeClr val="tx2"/>
                </a:solidFill>
                <a:effectLst/>
                <a:latin typeface="Helvetica" pitchFamily="2" charset="0"/>
              </a:rPr>
              <a:t>The NER Pipeline</a:t>
            </a:r>
            <a:br>
              <a:rPr lang="en-US" sz="5400">
                <a:solidFill>
                  <a:schemeClr val="tx2"/>
                </a:solidFill>
                <a:effectLst/>
                <a:latin typeface="Helvetica" pitchFamily="2" charset="0"/>
              </a:rPr>
            </a:br>
            <a:endParaRPr lang="en-US" sz="5400">
              <a:solidFill>
                <a:schemeClr val="tx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CF87F1-3B54-482D-A798-9F4A99449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2A7C8-07AB-23B6-B1B2-9EA07FC04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5441" y="1170432"/>
            <a:ext cx="5002187" cy="5138920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Tokenization, Part-of-Speech tagging, and Named-Entity Recognition.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effectLst/>
                <a:latin typeface="Helvetica" pitchFamily="2" charset="0"/>
              </a:rPr>
              <a:t>Extraction of place names (GPE – Geopolitical Entities).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effectLst/>
                <a:latin typeface="Helvetica" pitchFamily="2" charset="0"/>
              </a:rPr>
              <a:t>Example output: list of cities, towns, regions.</a:t>
            </a:r>
          </a:p>
          <a:p>
            <a:endParaRPr lang="en-US" sz="1800">
              <a:solidFill>
                <a:schemeClr val="tx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994C9B-C550-4E20-89C5-83F12CB5A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6AE491-4898-437E-9E32-86A2F1920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7F55C76-861C-49BA-925A-099CA01184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494BE9A-C1C3-41FE-B2E9-6DBE5EBA2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7066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633</Words>
  <Application>Microsoft Macintosh PowerPoint</Application>
  <PresentationFormat>Widescreen</PresentationFormat>
  <Paragraphs>62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Helvetica</vt:lpstr>
      <vt:lpstr>Office Theme</vt:lpstr>
      <vt:lpstr>Digital Mapping of the Historical Landscape of Baltic Germans Using Named-Entity Recognition (NER) and geographical mapping </vt:lpstr>
      <vt:lpstr>Overview of the Project </vt:lpstr>
      <vt:lpstr>The Baltic Germans and the “Baltische Briefe” </vt:lpstr>
      <vt:lpstr>Key Research Questions </vt:lpstr>
      <vt:lpstr>Data Collection: “Baltische Briefe” </vt:lpstr>
      <vt:lpstr>Methodology Overview </vt:lpstr>
      <vt:lpstr>Preprocessing the Text Data </vt:lpstr>
      <vt:lpstr>Named-Entity Recognition Tools: NameTag3 and SpaCy </vt:lpstr>
      <vt:lpstr>The NER Pipeline </vt:lpstr>
      <vt:lpstr>Sample Output from NER </vt:lpstr>
      <vt:lpstr>Challenges with Historical Place Names </vt:lpstr>
      <vt:lpstr>Geocoding Locations </vt:lpstr>
      <vt:lpstr>Geocoding Locations </vt:lpstr>
      <vt:lpstr>Setting up the Map </vt:lpstr>
      <vt:lpstr>Conclusion and Future Work </vt:lpstr>
      <vt:lpstr>Thank you for your attention!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Baryshnikova, Anna</dc:creator>
  <cp:lastModifiedBy>Baryshnikova, Anna</cp:lastModifiedBy>
  <cp:revision>3</cp:revision>
  <dcterms:created xsi:type="dcterms:W3CDTF">2024-10-15T07:58:49Z</dcterms:created>
  <dcterms:modified xsi:type="dcterms:W3CDTF">2024-10-15T08:39:59Z</dcterms:modified>
</cp:coreProperties>
</file>